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AR" sz="1800" spc="-1" strike="noStrike">
                <a:solidFill>
                  <a:srgbClr val="000000"/>
                </a:solidFill>
                <a:latin typeface="Calibri"/>
              </a:rPr>
              <a:t>Pulse para desplazar la diapositiva</a:t>
            </a:r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AR" sz="2000" spc="-1" strike="noStrike">
                <a:latin typeface="Arial"/>
              </a:rPr>
              <a:t>Pulse para editar el </a:t>
            </a:r>
            <a:r>
              <a:rPr b="0" lang="es-AR" sz="2000" spc="-1" strike="noStrike">
                <a:latin typeface="Arial"/>
              </a:rPr>
              <a:t>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A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AR" sz="1400" spc="-1" strike="noStrike">
                <a:latin typeface="Times New Roman"/>
              </a:defRPr>
            </a:lvl1pPr>
          </a:lstStyle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A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9D412DF-B105-4CB0-98B9-7694C45965CA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23EAE8-E10B-4EA9-9A07-1C6B3F8F370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1E092C7-01FC-4F90-A025-CB710D04127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30D06E6-B62F-4A95-A360-45451A8F111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7D6CBE0-C890-4CFA-877A-AEFB6EB3CF8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327F83-16D7-4D20-A92D-52A7BB75112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E7CEED4-B55F-4895-AD1F-ABA45E410F2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EC6D50-2FEA-4EBA-8E08-663A9376B4B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725FEDC-9CF8-4429-B9AB-1752CAB151C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78B089-FF04-4F99-A66D-50060E7C7AF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AR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A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atuservicio.online/inicio/A_tu_servicio(2024)_1.mp4" TargetMode="External"/><Relationship Id="rId2" Type="http://schemas.openxmlformats.org/officeDocument/2006/relationships/image" Target="../media/image2.png"/><Relationship Id="rId3" Type="http://schemas.openxmlformats.org/officeDocument/2006/relationships/video" Target="file:///home/edu/V&#237;deos/A_TU_SERVICIO/A_tu_servicio(2024)_1.mp4" TargetMode="External"/><Relationship Id="rId4" Type="http://schemas.microsoft.com/office/2007/relationships/media" Target="file:///home/edu/V&#237;deos/A_TU_SERVICIO/A_tu_servicio(2024)_1.mp4" TargetMode="Externa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47" name="Text 2"/>
          <p:cNvSpPr/>
          <p:nvPr/>
        </p:nvSpPr>
        <p:spPr>
          <a:xfrm>
            <a:off x="833040" y="2581920"/>
            <a:ext cx="7477200" cy="166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6562"/>
              </a:lnSpc>
              <a:buNone/>
              <a:tabLst>
                <a:tab algn="l" pos="0"/>
              </a:tabLst>
            </a:pPr>
            <a:r>
              <a:rPr b="1" lang="en-US" sz="5250" spc="-1" strike="noStrike">
                <a:solidFill>
                  <a:srgbClr val="ff726d"/>
                </a:solidFill>
                <a:latin typeface="Inconsolata"/>
                <a:ea typeface="Inconsolata"/>
              </a:rPr>
              <a:t>Diseño de Web con carrito de compras</a:t>
            </a:r>
            <a:endParaRPr b="0" lang="es-AR" sz="5250" spc="-1" strike="noStrike">
              <a:latin typeface="Arial"/>
            </a:endParaRPr>
          </a:p>
        </p:txBody>
      </p:sp>
      <p:sp>
        <p:nvSpPr>
          <p:cNvPr id="48" name="Text 3"/>
          <p:cNvSpPr/>
          <p:nvPr/>
        </p:nvSpPr>
        <p:spPr>
          <a:xfrm>
            <a:off x="833040" y="4581360"/>
            <a:ext cx="74772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El diseño web con carrito de compras es fundamental para brindar una experiencia de compra fluida y segura a los usuarios. Descubre cómo aprovechar al máximo esta herramienta esencial.</a:t>
            </a:r>
            <a:endParaRPr b="0" lang="es-AR" sz="175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Image 0" descr="preencoded.pn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080080" y="1076040"/>
            <a:ext cx="10519920" cy="594396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00" y="0"/>
            <a:ext cx="12891600" cy="822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777040"/>
          </a:xfrm>
          <a:prstGeom prst="rect">
            <a:avLst/>
          </a:prstGeom>
          <a:ln w="0">
            <a:noFill/>
          </a:ln>
        </p:spPr>
      </p:pic>
      <p:sp>
        <p:nvSpPr>
          <p:cNvPr id="56" name="Text 2"/>
          <p:cNvSpPr/>
          <p:nvPr/>
        </p:nvSpPr>
        <p:spPr>
          <a:xfrm>
            <a:off x="2037960" y="4109400"/>
            <a:ext cx="10554120" cy="13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468"/>
              </a:lnSpc>
              <a:buNone/>
              <a:tabLst>
                <a:tab algn="l" pos="0"/>
              </a:tabLst>
            </a:pPr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Propósito del diseño web con carrito de compras</a:t>
            </a:r>
            <a:endParaRPr b="0" lang="es-AR" sz="4370" spc="-1" strike="noStrike">
              <a:latin typeface="Arial"/>
            </a:endParaRPr>
          </a:p>
        </p:txBody>
      </p:sp>
      <p:sp>
        <p:nvSpPr>
          <p:cNvPr id="57" name="Text 3"/>
          <p:cNvSpPr/>
          <p:nvPr/>
        </p:nvSpPr>
        <p:spPr>
          <a:xfrm>
            <a:off x="2037960" y="5831280"/>
            <a:ext cx="1055412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El diseño web con carrito de compras tiene como objetivo principal facilitar y agilizar el proceso de compra en una página web, permitiendo a los usuarios seleccionar productos, revisarlos y finalizar la transacción en un solo lugar.</a:t>
            </a:r>
            <a:endParaRPr b="0" lang="es-AR" sz="175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61" name="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 3"/>
          <p:cNvSpPr/>
          <p:nvPr/>
        </p:nvSpPr>
        <p:spPr>
          <a:xfrm>
            <a:off x="2037960" y="2720520"/>
            <a:ext cx="10554120" cy="13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468"/>
              </a:lnSpc>
              <a:buNone/>
              <a:tabLst>
                <a:tab algn="l" pos="0"/>
              </a:tabLst>
            </a:pPr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Cómo funciona el carrito de compras en una página web</a:t>
            </a:r>
            <a:endParaRPr b="0" lang="es-AR" sz="4370" spc="-1" strike="noStrike">
              <a:latin typeface="Arial"/>
            </a:endParaRPr>
          </a:p>
        </p:txBody>
      </p:sp>
      <p:sp>
        <p:nvSpPr>
          <p:cNvPr id="63" name="Text 4"/>
          <p:cNvSpPr/>
          <p:nvPr/>
        </p:nvSpPr>
        <p:spPr>
          <a:xfrm>
            <a:off x="2037960" y="4442760"/>
            <a:ext cx="1055412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El carrito de compras funciona como una cesta virtual donde los usuarios pueden agregar productos que desean comprar. Pueden ver un resumen de su selección actual, realizar cambios y proceder al pago de manera segura.</a:t>
            </a:r>
            <a:endParaRPr b="0" lang="es-AR" sz="175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3657240" cy="8229240"/>
          </a:xfrm>
          <a:prstGeom prst="rect">
            <a:avLst/>
          </a:prstGeom>
          <a:ln w="0">
            <a:noFill/>
          </a:ln>
        </p:spPr>
      </p:pic>
      <p:sp>
        <p:nvSpPr>
          <p:cNvPr id="67" name="Text 2"/>
          <p:cNvSpPr/>
          <p:nvPr/>
        </p:nvSpPr>
        <p:spPr>
          <a:xfrm>
            <a:off x="4490640" y="1350360"/>
            <a:ext cx="9306000" cy="13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468"/>
              </a:lnSpc>
              <a:buNone/>
              <a:tabLst>
                <a:tab algn="l" pos="0"/>
              </a:tabLst>
            </a:pPr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Beneficios de tener un carrito de compras en tu sitio web</a:t>
            </a:r>
            <a:endParaRPr b="0" lang="es-AR" sz="4370" spc="-1" strike="noStrike">
              <a:latin typeface="Arial"/>
            </a:endParaRPr>
          </a:p>
        </p:txBody>
      </p:sp>
      <p:sp>
        <p:nvSpPr>
          <p:cNvPr id="68" name="Shape 3"/>
          <p:cNvSpPr/>
          <p:nvPr/>
        </p:nvSpPr>
        <p:spPr>
          <a:xfrm>
            <a:off x="4490640" y="3245760"/>
            <a:ext cx="499680" cy="49968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Text 4"/>
          <p:cNvSpPr/>
          <p:nvPr/>
        </p:nvSpPr>
        <p:spPr>
          <a:xfrm>
            <a:off x="4656960" y="3287520"/>
            <a:ext cx="16740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1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70" name="Text 5"/>
          <p:cNvSpPr/>
          <p:nvPr/>
        </p:nvSpPr>
        <p:spPr>
          <a:xfrm>
            <a:off x="5212800" y="3322080"/>
            <a:ext cx="3819600" cy="6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33"/>
              </a:lnSpc>
              <a:buNone/>
              <a:tabLst>
                <a:tab algn="l" pos="0"/>
              </a:tabLst>
            </a:pPr>
            <a:r>
              <a:rPr b="1" lang="en-US" sz="2190" spc="-1" strike="noStrike">
                <a:solidFill>
                  <a:srgbClr val="ff726d"/>
                </a:solidFill>
                <a:latin typeface="Inconsolata"/>
                <a:ea typeface="Inconsolata"/>
              </a:rPr>
              <a:t>Experiencia de compra fluida</a:t>
            </a:r>
            <a:endParaRPr b="0" lang="es-AR" sz="2190" spc="-1" strike="noStrike">
              <a:latin typeface="Arial"/>
            </a:endParaRPr>
          </a:p>
        </p:txBody>
      </p:sp>
      <p:sp>
        <p:nvSpPr>
          <p:cNvPr id="71" name="Text 6"/>
          <p:cNvSpPr/>
          <p:nvPr/>
        </p:nvSpPr>
        <p:spPr>
          <a:xfrm>
            <a:off x="5212800" y="4149720"/>
            <a:ext cx="38196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Permite a los usuarios agregar y revisar los productos seleccionados de manera conveniente.</a:t>
            </a:r>
            <a:endParaRPr b="0" lang="es-AR" sz="1750" spc="-1" strike="noStrike">
              <a:latin typeface="Arial"/>
            </a:endParaRPr>
          </a:p>
        </p:txBody>
      </p:sp>
      <p:sp>
        <p:nvSpPr>
          <p:cNvPr id="72" name="Shape 7"/>
          <p:cNvSpPr/>
          <p:nvPr/>
        </p:nvSpPr>
        <p:spPr>
          <a:xfrm>
            <a:off x="9255240" y="3245760"/>
            <a:ext cx="499680" cy="49968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Text 8"/>
          <p:cNvSpPr/>
          <p:nvPr/>
        </p:nvSpPr>
        <p:spPr>
          <a:xfrm>
            <a:off x="9421200" y="3287520"/>
            <a:ext cx="16740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2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74" name="Text 9"/>
          <p:cNvSpPr/>
          <p:nvPr/>
        </p:nvSpPr>
        <p:spPr>
          <a:xfrm>
            <a:off x="9977040" y="3322080"/>
            <a:ext cx="3819600" cy="6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33"/>
              </a:lnSpc>
              <a:buNone/>
              <a:tabLst>
                <a:tab algn="l" pos="0"/>
              </a:tabLst>
            </a:pPr>
            <a:r>
              <a:rPr b="1" lang="en-US" sz="2190" spc="-1" strike="noStrike">
                <a:solidFill>
                  <a:srgbClr val="ff726d"/>
                </a:solidFill>
                <a:latin typeface="Inconsolata"/>
                <a:ea typeface="Inconsolata"/>
              </a:rPr>
              <a:t>Aumenta la tasa de conversión</a:t>
            </a:r>
            <a:endParaRPr b="0" lang="es-AR" sz="2190" spc="-1" strike="noStrike">
              <a:latin typeface="Arial"/>
            </a:endParaRPr>
          </a:p>
        </p:txBody>
      </p:sp>
      <p:sp>
        <p:nvSpPr>
          <p:cNvPr id="75" name="Text 10"/>
          <p:cNvSpPr/>
          <p:nvPr/>
        </p:nvSpPr>
        <p:spPr>
          <a:xfrm>
            <a:off x="9977040" y="4149720"/>
            <a:ext cx="3819600" cy="10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Facilita el proceso de compra y puede impulsar a los usuarios a finalizar la transacción.</a:t>
            </a:r>
            <a:endParaRPr b="0" lang="es-AR" sz="1750" spc="-1" strike="noStrike">
              <a:latin typeface="Arial"/>
            </a:endParaRPr>
          </a:p>
        </p:txBody>
      </p:sp>
      <p:sp>
        <p:nvSpPr>
          <p:cNvPr id="76" name="Shape 11"/>
          <p:cNvSpPr/>
          <p:nvPr/>
        </p:nvSpPr>
        <p:spPr>
          <a:xfrm>
            <a:off x="4490640" y="5611680"/>
            <a:ext cx="499680" cy="499680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 12"/>
          <p:cNvSpPr/>
          <p:nvPr/>
        </p:nvSpPr>
        <p:spPr>
          <a:xfrm>
            <a:off x="4656960" y="5653440"/>
            <a:ext cx="16740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3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78" name="Text 13"/>
          <p:cNvSpPr/>
          <p:nvPr/>
        </p:nvSpPr>
        <p:spPr>
          <a:xfrm>
            <a:off x="5212800" y="5688000"/>
            <a:ext cx="3702960" cy="3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ts val="2733"/>
              </a:lnSpc>
              <a:buNone/>
              <a:tabLst>
                <a:tab algn="l" pos="0"/>
              </a:tabLst>
            </a:pPr>
            <a:r>
              <a:rPr b="1" lang="en-US" sz="2190" spc="-1" strike="noStrike">
                <a:solidFill>
                  <a:srgbClr val="ff726d"/>
                </a:solidFill>
                <a:latin typeface="Inconsolata"/>
                <a:ea typeface="Inconsolata"/>
              </a:rPr>
              <a:t>Seguridad para el comprador</a:t>
            </a:r>
            <a:endParaRPr b="0" lang="es-AR" sz="2190" spc="-1" strike="noStrike">
              <a:latin typeface="Arial"/>
            </a:endParaRPr>
          </a:p>
        </p:txBody>
      </p:sp>
      <p:sp>
        <p:nvSpPr>
          <p:cNvPr id="79" name="Text 14"/>
          <p:cNvSpPr/>
          <p:nvPr/>
        </p:nvSpPr>
        <p:spPr>
          <a:xfrm>
            <a:off x="5212800" y="6168600"/>
            <a:ext cx="8583840" cy="7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Proporciona un entorno seguro para introducir la información de pago y realizar transacciones en línea.</a:t>
            </a:r>
            <a:endParaRPr b="0" lang="es-AR" sz="1750" spc="-1" strike="noStrike"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4490640" y="540000"/>
            <a:ext cx="9966600" cy="202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Beneficios de tener un carrito de compras en tu sitio web</a:t>
            </a:r>
            <a:endParaRPr b="0" lang="es-AR" sz="437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 2"/>
          <p:cNvSpPr/>
          <p:nvPr/>
        </p:nvSpPr>
        <p:spPr>
          <a:xfrm>
            <a:off x="2037960" y="1063080"/>
            <a:ext cx="10554120" cy="13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468"/>
              </a:lnSpc>
              <a:buNone/>
              <a:tabLst>
                <a:tab algn="l" pos="0"/>
              </a:tabLst>
            </a:pPr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Características de un diseño web con carrito de compras</a:t>
            </a:r>
            <a:endParaRPr b="0" lang="es-AR" sz="4370" spc="-1" strike="noStrike">
              <a:latin typeface="Arial"/>
            </a:endParaRPr>
          </a:p>
        </p:txBody>
      </p:sp>
      <p:sp>
        <p:nvSpPr>
          <p:cNvPr id="84" name="Text 3"/>
          <p:cNvSpPr/>
          <p:nvPr/>
        </p:nvSpPr>
        <p:spPr>
          <a:xfrm>
            <a:off x="2037960" y="3007080"/>
            <a:ext cx="2682000" cy="4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Fácil navegación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85" name="Text 4"/>
          <p:cNvSpPr/>
          <p:nvPr/>
        </p:nvSpPr>
        <p:spPr>
          <a:xfrm>
            <a:off x="2037960" y="3645720"/>
            <a:ext cx="315612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Una interfaz intuitiva y amigable que permite a los usuarios acceder y realizar cambios en su carrito de compras sin dificultad.</a:t>
            </a:r>
            <a:endParaRPr b="0" lang="es-AR" sz="1750" spc="-1" strike="noStrike">
              <a:latin typeface="Arial"/>
            </a:endParaRPr>
          </a:p>
        </p:txBody>
      </p:sp>
      <p:sp>
        <p:nvSpPr>
          <p:cNvPr id="86" name="Text 5"/>
          <p:cNvSpPr/>
          <p:nvPr/>
        </p:nvSpPr>
        <p:spPr>
          <a:xfrm>
            <a:off x="5743800" y="3007080"/>
            <a:ext cx="3156120" cy="12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Información detallada del producto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87" name="Text 6"/>
          <p:cNvSpPr/>
          <p:nvPr/>
        </p:nvSpPr>
        <p:spPr>
          <a:xfrm>
            <a:off x="5743800" y="4478760"/>
            <a:ext cx="3156120" cy="248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Presentación clara de los detalles de cada producto, incluyendo imágenes, descripciones y precios para ayudar a los usuarios a tomar decisiones de compra informadas.</a:t>
            </a:r>
            <a:endParaRPr b="0" lang="es-AR" sz="1750" spc="-1" strike="noStrike">
              <a:latin typeface="Arial"/>
            </a:endParaRPr>
          </a:p>
        </p:txBody>
      </p:sp>
      <p:sp>
        <p:nvSpPr>
          <p:cNvPr id="88" name="Text 7"/>
          <p:cNvSpPr/>
          <p:nvPr/>
        </p:nvSpPr>
        <p:spPr>
          <a:xfrm>
            <a:off x="9450000" y="3007080"/>
            <a:ext cx="3156120" cy="83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3280"/>
              </a:lnSpc>
              <a:buNone/>
              <a:tabLst>
                <a:tab algn="l" pos="0"/>
              </a:tabLst>
            </a:pPr>
            <a:r>
              <a:rPr b="1" lang="en-US" sz="2620" spc="-1" strike="noStrike">
                <a:solidFill>
                  <a:srgbClr val="ff726d"/>
                </a:solidFill>
                <a:latin typeface="Inconsolata"/>
                <a:ea typeface="Inconsolata"/>
              </a:rPr>
              <a:t>Opciones de pago seguras</a:t>
            </a:r>
            <a:endParaRPr b="0" lang="es-AR" sz="2620" spc="-1" strike="noStrike">
              <a:latin typeface="Arial"/>
            </a:endParaRPr>
          </a:p>
        </p:txBody>
      </p:sp>
      <p:sp>
        <p:nvSpPr>
          <p:cNvPr id="89" name="Text 8"/>
          <p:cNvSpPr/>
          <p:nvPr/>
        </p:nvSpPr>
        <p:spPr>
          <a:xfrm>
            <a:off x="9450000" y="4062240"/>
            <a:ext cx="315612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Integración con pasarelas de pago confiables y encriptación de datos para proteger la información financiera de los clientes.</a:t>
            </a:r>
            <a:endParaRPr b="0" lang="es-AR" sz="175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Shape 1"/>
          <p:cNvSpPr/>
          <p:nvPr/>
        </p:nvSpPr>
        <p:spPr>
          <a:xfrm>
            <a:off x="0" y="0"/>
            <a:ext cx="14630040" cy="82310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 2"/>
          <p:cNvSpPr/>
          <p:nvPr/>
        </p:nvSpPr>
        <p:spPr>
          <a:xfrm>
            <a:off x="2105640" y="603000"/>
            <a:ext cx="1041876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397"/>
              </a:lnSpc>
              <a:buNone/>
              <a:tabLst>
                <a:tab algn="l" pos="0"/>
              </a:tabLst>
            </a:pP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Ejemplos de páginas web exitosas con carrito de compras</a:t>
            </a:r>
            <a:endParaRPr b="0" lang="es-AR" sz="4320" spc="-1" strike="noStrike">
              <a:latin typeface="Arial"/>
            </a:endParaRPr>
          </a:p>
          <a:p>
            <a:pPr>
              <a:lnSpc>
                <a:spcPts val="5397"/>
              </a:lnSpc>
              <a:buNone/>
              <a:tabLst>
                <a:tab algn="l" pos="0"/>
              </a:tabLst>
            </a:pPr>
            <a:endParaRPr b="0" lang="es-AR" sz="4320" spc="-1" strike="noStrike">
              <a:latin typeface="Arial"/>
            </a:endParaRPr>
          </a:p>
        </p:txBody>
      </p:sp>
      <p:pic>
        <p:nvPicPr>
          <p:cNvPr id="93" name="Image 0" descr="preencoded.png"/>
          <p:cNvPicPr/>
          <p:nvPr/>
        </p:nvPicPr>
        <p:blipFill>
          <a:blip r:embed="rId1"/>
          <a:stretch/>
        </p:blipFill>
        <p:spPr>
          <a:xfrm>
            <a:off x="2105640" y="2412720"/>
            <a:ext cx="3253320" cy="2010600"/>
          </a:xfrm>
          <a:prstGeom prst="rect">
            <a:avLst/>
          </a:prstGeom>
          <a:ln w="0">
            <a:noFill/>
          </a:ln>
        </p:spPr>
      </p:pic>
      <p:sp>
        <p:nvSpPr>
          <p:cNvPr id="94" name="Text 3"/>
          <p:cNvSpPr/>
          <p:nvPr/>
        </p:nvSpPr>
        <p:spPr>
          <a:xfrm>
            <a:off x="2105640" y="4697640"/>
            <a:ext cx="23313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ts val="2699"/>
              </a:lnSpc>
              <a:buNone/>
              <a:tabLst>
                <a:tab algn="l" pos="0"/>
              </a:tabLst>
            </a:pPr>
            <a:r>
              <a:rPr b="1" lang="en-US" sz="2160" spc="-1" strike="noStrike">
                <a:solidFill>
                  <a:srgbClr val="ff726d"/>
                </a:solidFill>
                <a:latin typeface="Inconsolata"/>
                <a:ea typeface="Inconsolata"/>
              </a:rPr>
              <a:t>Gestión online </a:t>
            </a:r>
            <a:endParaRPr b="0" lang="es-AR" sz="2160" spc="-1" strike="noStrike">
              <a:latin typeface="Arial"/>
            </a:endParaRPr>
          </a:p>
          <a:p>
            <a:pPr>
              <a:lnSpc>
                <a:spcPts val="2699"/>
              </a:lnSpc>
              <a:buNone/>
              <a:tabLst>
                <a:tab algn="l" pos="0"/>
              </a:tabLst>
            </a:pPr>
            <a:r>
              <a:rPr b="1" lang="en-US" sz="2160" spc="-1" strike="noStrike">
                <a:solidFill>
                  <a:srgbClr val="ff726d"/>
                </a:solidFill>
                <a:latin typeface="Inconsolata"/>
                <a:ea typeface="Inconsolata"/>
              </a:rPr>
              <a:t>administrativa</a:t>
            </a:r>
            <a:endParaRPr b="0" lang="es-AR" sz="2160" spc="-1" strike="noStrike">
              <a:latin typeface="Arial"/>
            </a:endParaRPr>
          </a:p>
        </p:txBody>
      </p:sp>
      <p:sp>
        <p:nvSpPr>
          <p:cNvPr id="95" name="Text 4"/>
          <p:cNvSpPr/>
          <p:nvPr/>
        </p:nvSpPr>
        <p:spPr>
          <a:xfrm>
            <a:off x="2105640" y="5171760"/>
            <a:ext cx="3253320" cy="17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64"/>
              </a:lnSpc>
              <a:buNone/>
              <a:tabLst>
                <a:tab algn="l" pos="0"/>
              </a:tabLst>
            </a:pPr>
            <a:r>
              <a:rPr b="0" lang="en-US" sz="1729" spc="-1" strike="noStrike">
                <a:solidFill>
                  <a:srgbClr val="dad1e6"/>
                </a:solidFill>
                <a:latin typeface="Fira Sans"/>
                <a:ea typeface="Fira Sans"/>
              </a:rPr>
              <a:t>Esta página web destaca por su diseño moderno y elegante. Ofrece una amplia gama de productos y una experiencia de compra fluida.</a:t>
            </a:r>
            <a:endParaRPr b="0" lang="es-AR" sz="1729" spc="-1" strike="noStrike">
              <a:latin typeface="Arial"/>
            </a:endParaRPr>
          </a:p>
        </p:txBody>
      </p:sp>
      <p:pic>
        <p:nvPicPr>
          <p:cNvPr id="96" name="Image 1" descr="preencoded.png"/>
          <p:cNvPicPr/>
          <p:nvPr/>
        </p:nvPicPr>
        <p:blipFill>
          <a:blip r:embed="rId2"/>
          <a:stretch/>
        </p:blipFill>
        <p:spPr>
          <a:xfrm>
            <a:off x="5688360" y="2412720"/>
            <a:ext cx="3253320" cy="2010600"/>
          </a:xfrm>
          <a:prstGeom prst="rect">
            <a:avLst/>
          </a:prstGeom>
          <a:ln w="0">
            <a:noFill/>
          </a:ln>
        </p:spPr>
      </p:pic>
      <p:sp>
        <p:nvSpPr>
          <p:cNvPr id="97" name="Text 5"/>
          <p:cNvSpPr/>
          <p:nvPr/>
        </p:nvSpPr>
        <p:spPr>
          <a:xfrm>
            <a:off x="5688360" y="4697640"/>
            <a:ext cx="23313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ts val="2699"/>
              </a:lnSpc>
              <a:buNone/>
              <a:tabLst>
                <a:tab algn="l" pos="0"/>
              </a:tabLst>
            </a:pPr>
            <a:r>
              <a:rPr b="1" lang="en-US" sz="2160" spc="-1" strike="noStrike">
                <a:solidFill>
                  <a:srgbClr val="ff726d"/>
                </a:solidFill>
                <a:latin typeface="Inconsolata"/>
                <a:ea typeface="Inconsolata"/>
              </a:rPr>
              <a:t>Tienda intuitiva</a:t>
            </a:r>
            <a:endParaRPr b="0" lang="es-AR" sz="2160" spc="-1" strike="noStrike">
              <a:latin typeface="Arial"/>
            </a:endParaRPr>
          </a:p>
        </p:txBody>
      </p:sp>
      <p:sp>
        <p:nvSpPr>
          <p:cNvPr id="98" name="Text 6"/>
          <p:cNvSpPr/>
          <p:nvPr/>
        </p:nvSpPr>
        <p:spPr>
          <a:xfrm>
            <a:off x="5688360" y="5171760"/>
            <a:ext cx="3253320" cy="21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64"/>
              </a:lnSpc>
              <a:buNone/>
              <a:tabLst>
                <a:tab algn="l" pos="0"/>
              </a:tabLst>
            </a:pPr>
            <a:r>
              <a:rPr b="0" lang="en-US" sz="1729" spc="-1" strike="noStrike">
                <a:solidFill>
                  <a:srgbClr val="dad1e6"/>
                </a:solidFill>
                <a:latin typeface="Fira Sans"/>
                <a:ea typeface="Fira Sans"/>
              </a:rPr>
              <a:t>Con una interfaz amigable y una gran atención al detalle, esta página web ofrece una experiencia de compra excepcional para los amantes de la moda.</a:t>
            </a:r>
            <a:endParaRPr b="0" lang="es-AR" sz="1729" spc="-1" strike="noStrike">
              <a:latin typeface="Arial"/>
            </a:endParaRPr>
          </a:p>
        </p:txBody>
      </p:sp>
      <p:pic>
        <p:nvPicPr>
          <p:cNvPr id="99" name="Image 2" descr="preencoded.png"/>
          <p:cNvPicPr/>
          <p:nvPr/>
        </p:nvPicPr>
        <p:blipFill>
          <a:blip r:embed="rId3"/>
          <a:stretch/>
        </p:blipFill>
        <p:spPr>
          <a:xfrm>
            <a:off x="9271080" y="2412720"/>
            <a:ext cx="3253320" cy="2010600"/>
          </a:xfrm>
          <a:prstGeom prst="rect">
            <a:avLst/>
          </a:prstGeom>
          <a:ln w="0">
            <a:noFill/>
          </a:ln>
        </p:spPr>
      </p:pic>
      <p:sp>
        <p:nvSpPr>
          <p:cNvPr id="100" name="Text 7"/>
          <p:cNvSpPr/>
          <p:nvPr/>
        </p:nvSpPr>
        <p:spPr>
          <a:xfrm>
            <a:off x="9271080" y="4697640"/>
            <a:ext cx="2331360" cy="3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ts val="2699"/>
              </a:lnSpc>
              <a:buNone/>
              <a:tabLst>
                <a:tab algn="l" pos="0"/>
              </a:tabLst>
            </a:pPr>
            <a:r>
              <a:rPr b="1" lang="en-US" sz="2160" spc="-1" strike="noStrike">
                <a:solidFill>
                  <a:srgbClr val="ff726d"/>
                </a:solidFill>
                <a:latin typeface="Inconsolata"/>
                <a:ea typeface="Inconsolata"/>
              </a:rPr>
              <a:t>Multidispositivos</a:t>
            </a:r>
            <a:endParaRPr b="0" lang="es-AR" sz="2160" spc="-1" strike="noStrike">
              <a:latin typeface="Arial"/>
            </a:endParaRPr>
          </a:p>
        </p:txBody>
      </p:sp>
      <p:sp>
        <p:nvSpPr>
          <p:cNvPr id="101" name="Text 8"/>
          <p:cNvSpPr/>
          <p:nvPr/>
        </p:nvSpPr>
        <p:spPr>
          <a:xfrm>
            <a:off x="9271080" y="5172120"/>
            <a:ext cx="3253320" cy="245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64"/>
              </a:lnSpc>
              <a:buNone/>
              <a:tabLst>
                <a:tab algn="l" pos="0"/>
              </a:tabLst>
            </a:pPr>
            <a:r>
              <a:rPr b="0" lang="en-US" sz="1729" spc="-1" strike="noStrike">
                <a:solidFill>
                  <a:srgbClr val="dad1e6"/>
                </a:solidFill>
                <a:latin typeface="Fira Sans"/>
                <a:ea typeface="Fira Sans"/>
              </a:rPr>
              <a:t>Esta página web ofrece una experiencia de compra omnicanal, con una aplicación móvil que permite a los usuarios comprar desde cualquier lugar y en cualquier momento.</a:t>
            </a:r>
            <a:endParaRPr b="0" lang="es-AR" sz="1729" spc="-1" strike="noStrike">
              <a:latin typeface="Arial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2105640" y="743400"/>
            <a:ext cx="11034360" cy="19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Ejemplo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de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página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web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exitosa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con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carrito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de </a:t>
            </a:r>
            <a:r>
              <a:rPr b="1" lang="en-US" sz="4320" spc="-1" strike="noStrike">
                <a:solidFill>
                  <a:srgbClr val="ff726d"/>
                </a:solidFill>
                <a:latin typeface="Inconsolata"/>
                <a:ea typeface="Inconsolata"/>
              </a:rPr>
              <a:t>compras</a:t>
            </a:r>
            <a:endParaRPr b="0" lang="es-AR" sz="4320" spc="-1" strike="noStrike">
              <a:latin typeface="Arial"/>
            </a:endParaRPr>
          </a:p>
        </p:txBody>
      </p:sp>
      <p:sp>
        <p:nvSpPr>
          <p:cNvPr id="103" name=""/>
          <p:cNvSpPr txBox="1"/>
          <p:nvPr/>
        </p:nvSpPr>
        <p:spPr>
          <a:xfrm>
            <a:off x="2098440" y="5600160"/>
            <a:ext cx="3060000" cy="242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US" sz="1729" spc="-1" strike="noStrike">
                <a:solidFill>
                  <a:srgbClr val="dad1e6"/>
                </a:solidFill>
                <a:latin typeface="Fira Sans"/>
                <a:ea typeface="Fira Sans"/>
              </a:rPr>
              <a:t>Esta página web destaca por su diseño moderno y elegante. Ofrece una amplia </a:t>
            </a:r>
            <a:r>
              <a:rPr b="0" lang="en-US" sz="1729" spc="-1" strike="noStrike">
                <a:solidFill>
                  <a:srgbClr val="dad1e6"/>
                </a:solidFill>
                <a:latin typeface="Fira Sans"/>
                <a:ea typeface="Fira Sans"/>
              </a:rPr>
              <a:t>gama de productos y una experiencia de compra fluida.</a:t>
            </a:r>
            <a:endParaRPr b="0" lang="es-AR" sz="1729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Shape 1"/>
          <p:cNvSpPr/>
          <p:nvPr/>
        </p:nvSpPr>
        <p:spPr>
          <a:xfrm>
            <a:off x="0" y="0"/>
            <a:ext cx="14630040" cy="82310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1620000"/>
          </a:xfrm>
          <a:prstGeom prst="rect">
            <a:avLst/>
          </a:prstGeom>
          <a:ln w="0">
            <a:noFill/>
          </a:ln>
        </p:spPr>
      </p:pic>
      <p:sp>
        <p:nvSpPr>
          <p:cNvPr id="107" name="Text 2"/>
          <p:cNvSpPr/>
          <p:nvPr/>
        </p:nvSpPr>
        <p:spPr>
          <a:xfrm>
            <a:off x="2729880" y="2944080"/>
            <a:ext cx="9169920" cy="12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4751"/>
              </a:lnSpc>
              <a:buNone/>
              <a:tabLst>
                <a:tab algn="l" pos="0"/>
              </a:tabLst>
            </a:pP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Preguntas frecuentes sobre el diseño web con carrito de compras</a:t>
            </a:r>
            <a:endParaRPr b="0" lang="es-AR" sz="3800" spc="-1" strike="noStrike">
              <a:latin typeface="Arial"/>
            </a:endParaRPr>
          </a:p>
        </p:txBody>
      </p:sp>
      <p:sp>
        <p:nvSpPr>
          <p:cNvPr id="108" name="Shape 3"/>
          <p:cNvSpPr/>
          <p:nvPr/>
        </p:nvSpPr>
        <p:spPr>
          <a:xfrm>
            <a:off x="2729880" y="3600000"/>
            <a:ext cx="2927880" cy="410004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 4"/>
          <p:cNvSpPr/>
          <p:nvPr/>
        </p:nvSpPr>
        <p:spPr>
          <a:xfrm>
            <a:off x="2922840" y="4633200"/>
            <a:ext cx="2541600" cy="12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375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¿Es seguro ingresar mi información de pago en un carrito de compras?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10" name="Text 5"/>
          <p:cNvSpPr/>
          <p:nvPr/>
        </p:nvSpPr>
        <p:spPr>
          <a:xfrm>
            <a:off x="2922840" y="5955120"/>
            <a:ext cx="2541600" cy="12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432"/>
              </a:lnSpc>
              <a:buNone/>
              <a:tabLst>
                <a:tab algn="l" pos="0"/>
              </a:tabLst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Sí, los carritos de compras utilizan tecnología de encriptación para proteger tu información financiera.</a:t>
            </a:r>
            <a:endParaRPr b="0" lang="es-AR" sz="1520" spc="-1" strike="noStrike">
              <a:latin typeface="Arial"/>
            </a:endParaRPr>
          </a:p>
        </p:txBody>
      </p:sp>
      <p:sp>
        <p:nvSpPr>
          <p:cNvPr id="111" name="Shape 6"/>
          <p:cNvSpPr/>
          <p:nvPr/>
        </p:nvSpPr>
        <p:spPr>
          <a:xfrm>
            <a:off x="5851080" y="3600000"/>
            <a:ext cx="2927880" cy="410004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 7"/>
          <p:cNvSpPr/>
          <p:nvPr/>
        </p:nvSpPr>
        <p:spPr>
          <a:xfrm>
            <a:off x="6044040" y="4633200"/>
            <a:ext cx="2541600" cy="120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375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¿Puedo agregar productos al carrito de compras y volver a ellos más tarde?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13" name="Text 8"/>
          <p:cNvSpPr/>
          <p:nvPr/>
        </p:nvSpPr>
        <p:spPr>
          <a:xfrm>
            <a:off x="6044040" y="5955120"/>
            <a:ext cx="2541600" cy="15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432"/>
              </a:lnSpc>
              <a:buNone/>
              <a:tabLst>
                <a:tab algn="l" pos="0"/>
              </a:tabLst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Por supuesto, el carrito de compras te permite guardar tus selecciones y recuperarlas cuando estés listo para la compra.</a:t>
            </a:r>
            <a:endParaRPr b="0" lang="es-AR" sz="1520" spc="-1" strike="noStrike">
              <a:latin typeface="Arial"/>
            </a:endParaRPr>
          </a:p>
        </p:txBody>
      </p:sp>
      <p:sp>
        <p:nvSpPr>
          <p:cNvPr id="114" name="Shape 9"/>
          <p:cNvSpPr/>
          <p:nvPr/>
        </p:nvSpPr>
        <p:spPr>
          <a:xfrm>
            <a:off x="8972280" y="3600000"/>
            <a:ext cx="2927880" cy="4100040"/>
          </a:xfrm>
          <a:prstGeom prst="roundRect">
            <a:avLst>
              <a:gd name="adj" fmla="val 1978"/>
            </a:avLst>
          </a:prstGeom>
          <a:solidFill>
            <a:srgbClr val="3121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 10"/>
          <p:cNvSpPr/>
          <p:nvPr/>
        </p:nvSpPr>
        <p:spPr>
          <a:xfrm>
            <a:off x="9165240" y="4633200"/>
            <a:ext cx="2541600" cy="9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375"/>
              </a:lnSpc>
              <a:buNone/>
              <a:tabLst>
                <a:tab algn="l" pos="0"/>
              </a:tabLst>
            </a:pP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¿Cómo puedo realizar un seguimiento de mi pedido?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16" name="Text 11"/>
          <p:cNvSpPr/>
          <p:nvPr/>
        </p:nvSpPr>
        <p:spPr>
          <a:xfrm>
            <a:off x="9165240" y="5653800"/>
            <a:ext cx="2541600" cy="185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432"/>
              </a:lnSpc>
              <a:buNone/>
              <a:tabLst>
                <a:tab algn="l" pos="0"/>
              </a:tabLst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Una vez que completes tu compra, recibirás información de seguimiento por correo electrónico para rastrear el progreso de tu pedido.</a:t>
            </a:r>
            <a:endParaRPr b="0" lang="es-AR" sz="1520" spc="-1" strike="noStrike">
              <a:latin typeface="Arial"/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2729880" y="1800000"/>
            <a:ext cx="9540000" cy="20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Pregunta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s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frecuent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es sobre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el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diseño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web con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carrito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de </a:t>
            </a:r>
            <a:r>
              <a:rPr b="1" lang="en-US" sz="3800" spc="-1" strike="noStrike">
                <a:solidFill>
                  <a:srgbClr val="ff726d"/>
                </a:solidFill>
                <a:latin typeface="Inconsolata"/>
                <a:ea typeface="Inconsolata"/>
              </a:rPr>
              <a:t>compras</a:t>
            </a:r>
            <a:endParaRPr b="0" lang="es-AR" sz="3800" spc="-1" strike="noStrike">
              <a:latin typeface="Arial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3035520" y="3780000"/>
            <a:ext cx="2340000" cy="192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¿Es seguro ingresar mi información de pago en un carrito de compras?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3048480" y="5648400"/>
            <a:ext cx="2376360" cy="19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Sí, los carritos de compras utilizan tecnología de encriptación para proteger tu información financiera.</a:t>
            </a:r>
            <a:endParaRPr b="0" lang="es-AR" sz="1520" spc="-1" strike="noStrike">
              <a:latin typeface="Arial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6095160" y="3765240"/>
            <a:ext cx="2520000" cy="18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¿Puedo agregar productos al carrito de compras y volver a ellos más tarde?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6120000" y="5684760"/>
            <a:ext cx="2298960" cy="19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Por supuesto, el carrito de compras te permite guardar tus selecciones y recuperarlas cuando estés listo para la compra.</a:t>
            </a:r>
            <a:endParaRPr b="0" lang="es-AR" sz="1520" spc="-1" strike="noStrike">
              <a:latin typeface="Arial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9180000" y="3780000"/>
            <a:ext cx="2526840" cy="16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¿Cómo puedo </a:t>
            </a: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realizar un </a:t>
            </a: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seguimiento de </a:t>
            </a:r>
            <a:r>
              <a:rPr b="1" lang="en-US" sz="1900" spc="-1" strike="noStrike">
                <a:solidFill>
                  <a:srgbClr val="ff726d"/>
                </a:solidFill>
                <a:latin typeface="Inconsolata"/>
                <a:ea typeface="Inconsolata"/>
              </a:rPr>
              <a:t>mi pedido?</a:t>
            </a:r>
            <a:endParaRPr b="0" lang="es-AR" sz="1900" spc="-1" strike="noStrike">
              <a:latin typeface="Arial"/>
            </a:endParaRPr>
          </a:p>
        </p:txBody>
      </p:sp>
      <p:sp>
        <p:nvSpPr>
          <p:cNvPr id="123" name=""/>
          <p:cNvSpPr txBox="1"/>
          <p:nvPr/>
        </p:nvSpPr>
        <p:spPr>
          <a:xfrm>
            <a:off x="9180000" y="5685840"/>
            <a:ext cx="2526840" cy="190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Una vez que completes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tu compra, recibirás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información de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seguimiento por correo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electrónico para rastrear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el progreso de tu </a:t>
            </a:r>
            <a:r>
              <a:rPr b="0" lang="en-US" sz="1520" spc="-1" strike="noStrike">
                <a:solidFill>
                  <a:srgbClr val="dad1e6"/>
                </a:solidFill>
                <a:latin typeface="Fira Sans"/>
                <a:ea typeface="Fira Sans"/>
              </a:rPr>
              <a:t>pedido.</a:t>
            </a:r>
            <a:endParaRPr b="0" lang="es-AR" sz="152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110c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2416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127" name="Text 2"/>
          <p:cNvSpPr/>
          <p:nvPr/>
        </p:nvSpPr>
        <p:spPr>
          <a:xfrm>
            <a:off x="6319440" y="2365200"/>
            <a:ext cx="7477200" cy="13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5468"/>
              </a:lnSpc>
              <a:buNone/>
              <a:tabLst>
                <a:tab algn="l" pos="0"/>
              </a:tabLst>
            </a:pPr>
            <a:r>
              <a:rPr b="1" lang="en-US" sz="4370" spc="-1" strike="noStrike">
                <a:solidFill>
                  <a:srgbClr val="ff726d"/>
                </a:solidFill>
                <a:latin typeface="Inconsolata"/>
                <a:ea typeface="Inconsolata"/>
              </a:rPr>
              <a:t>Conclusiones y recomendaciones</a:t>
            </a:r>
            <a:endParaRPr b="0" lang="es-AR" sz="4370" spc="-1" strike="noStrike">
              <a:latin typeface="Arial"/>
            </a:endParaRPr>
          </a:p>
        </p:txBody>
      </p:sp>
      <p:sp>
        <p:nvSpPr>
          <p:cNvPr id="128" name="Text 3"/>
          <p:cNvSpPr/>
          <p:nvPr/>
        </p:nvSpPr>
        <p:spPr>
          <a:xfrm>
            <a:off x="6319440" y="4087440"/>
            <a:ext cx="747720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ts val="2798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dad1e6"/>
                </a:solidFill>
                <a:latin typeface="Fira Sans"/>
                <a:ea typeface="Fira Sans"/>
              </a:rPr>
              <a:t>El diseño web con carrito de compras es esencial para brindar una experiencia de compra satisfactoria a los usuarios. Asegúrate de obtener una interfaz intuitiva, ofrecer información detallada del producto y garantizar la seguridad en las transacciones para maximizar el éxito de tu tienda en línea.</a:t>
            </a:r>
            <a:endParaRPr b="0" lang="es-AR" sz="1750" spc="-1" strike="noStrike">
              <a:latin typeface="Arial"/>
            </a:endParaRPr>
          </a:p>
        </p:txBody>
      </p:sp>
    </p:spTree>
  </p:cSld>
  <mc:AlternateContent>
    <mc:Choice Requires="p14">
      <p:transition spd="slow" advTm="20000" p14:dur="2000"/>
    </mc:Choice>
    <mc:Fallback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LibreOffice/7.3.7.2$Linux_X86_64 LibreOffice_project/30$Build-2</Application>
  <AppVersion>15.0000</AppVersion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2023-12-26T19:09:51Z</dcterms:created>
  <dc:creator>PptxGenJS</dc:creator>
  <dc:description/>
  <dc:language>es-AR</dc:language>
  <cp:lastModifiedBy/>
  <dcterms:modified xsi:type="dcterms:W3CDTF">2023-12-26T16:56:37Z</dcterms:modified>
  <cp:revision>24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On-screen Show (16:9)</vt:lpwstr>
  </property>
  <property fmtid="{D5CDD505-2E9C-101B-9397-08002B2CF9AE}" pid="4" name="Slides">
    <vt:i4>9</vt:i4>
  </property>
</Properties>
</file>